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9" r:id="rId2"/>
    <p:sldId id="276" r:id="rId3"/>
    <p:sldId id="277" r:id="rId4"/>
    <p:sldId id="278" r:id="rId5"/>
    <p:sldId id="279" r:id="rId6"/>
    <p:sldId id="280" r:id="rId7"/>
    <p:sldId id="281" r:id="rId8"/>
    <p:sldId id="293" r:id="rId9"/>
    <p:sldId id="294" r:id="rId10"/>
    <p:sldId id="295" r:id="rId11"/>
    <p:sldId id="297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1" r:id="rId20"/>
    <p:sldId id="289" r:id="rId21"/>
    <p:sldId id="292" r:id="rId22"/>
    <p:sldId id="290" r:id="rId23"/>
  </p:sldIdLst>
  <p:sldSz cx="12192000" cy="6858000"/>
  <p:notesSz cx="6858000" cy="9144000"/>
  <p:embeddedFontLs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方正清刻本悦宋简体" panose="02000000000000000000" pitchFamily="2" charset="-122"/>
      <p:regular r:id="rId28"/>
    </p:embeddedFont>
    <p:embeddedFont>
      <p:font typeface="方正小标宋简体" panose="02000000000000000000" pitchFamily="2" charset="-122"/>
      <p:regular r:id="rId29"/>
    </p:embeddedFont>
    <p:embeddedFont>
      <p:font typeface="仿宋" panose="02010609060101010101" pitchFamily="49" charset="-122"/>
      <p:regular r:id="rId30"/>
    </p:embeddedFont>
    <p:embeddedFont>
      <p:font typeface="华文仿宋" panose="02010600040101010101" pitchFamily="2" charset="-122"/>
      <p:regular r:id="rId31"/>
    </p:embeddedFont>
    <p:embeddedFont>
      <p:font typeface="华文宋体" panose="02010600040101010101" pitchFamily="2" charset="-122"/>
      <p:regular r:id="rId32"/>
    </p:embeddedFont>
    <p:embeddedFont>
      <p:font typeface="楷体" panose="02010609060101010101" pitchFamily="49" charset="-122"/>
      <p:regular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89F3FE"/>
    <a:srgbClr val="7ECEF4"/>
    <a:srgbClr val="000000"/>
    <a:srgbClr val="F17723"/>
    <a:srgbClr val="FF9900"/>
    <a:srgbClr val="FFC000"/>
    <a:srgbClr val="84CCC9"/>
    <a:srgbClr val="F29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82" d="100"/>
          <a:sy n="82" d="100"/>
        </p:scale>
        <p:origin x="453" y="2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jpe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9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4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58763" y="2613887"/>
            <a:ext cx="597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习题课（期中）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468788" y="4029982"/>
            <a:ext cx="65310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真空中的静电场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静电场中的导体与电介质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r="3039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5" y="1786337"/>
                <a:ext cx="11039271" cy="110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一内、外半径分别为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的同心球形电容器，其间充满相对介电常量为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的均匀电介质，当内球面带电量为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时，电容器的储能为：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8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16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8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D.</a:t>
                </a:r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endParaRPr lang="zh-CN" altLang="en-US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5" y="1786337"/>
                <a:ext cx="11039271" cy="1102738"/>
              </a:xfrm>
              <a:prstGeom prst="rect">
                <a:avLst/>
              </a:prstGeom>
              <a:blipFill>
                <a:blip r:embed="rId5"/>
                <a:stretch>
                  <a:fillRect l="-221" r="-2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3605" y="2532878"/>
            <a:ext cx="356197" cy="35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566F4C-1320-0378-AA82-9F9038E08B85}"/>
                  </a:ext>
                </a:extLst>
              </p:cNvPr>
              <p:cNvSpPr txBox="1"/>
              <p:nvPr/>
            </p:nvSpPr>
            <p:spPr>
              <a:xfrm>
                <a:off x="576364" y="2936605"/>
                <a:ext cx="11039270" cy="11748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：球形电容器的电容：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=4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π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;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电容器储能公式：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𝑄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则球形电容器的储能为：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𝑄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8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566F4C-1320-0378-AA82-9F9038E08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936605"/>
                <a:ext cx="11039270" cy="1174873"/>
              </a:xfrm>
              <a:prstGeom prst="rect">
                <a:avLst/>
              </a:prstGeom>
              <a:blipFill>
                <a:blip r:embed="rId8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1354AF-F5B8-3ED3-FC01-36C3D6E5DA37}"/>
                  </a:ext>
                </a:extLst>
              </p:cNvPr>
              <p:cNvSpPr txBox="1"/>
              <p:nvPr/>
            </p:nvSpPr>
            <p:spPr>
              <a:xfrm>
                <a:off x="576365" y="4343418"/>
                <a:ext cx="11039271" cy="142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如图，在真空中，将一带电量为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，半径为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的金属球放置在一个内、外半径分别为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的不带电的金属球壳内，用导线将二者连接。若选无穷远处为电势零点，则金属球的电势为：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C.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D.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D1354AF-F5B8-3ED3-FC01-36C3D6E5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5" y="4343418"/>
                <a:ext cx="11039271" cy="1422377"/>
              </a:xfrm>
              <a:prstGeom prst="rect">
                <a:avLst/>
              </a:prstGeom>
              <a:blipFill>
                <a:blip r:embed="rId9"/>
                <a:stretch>
                  <a:fillRect l="-221" r="-2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9FFE0A6-A8D4-5554-5FFA-AF95C25CDB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76" y="4649804"/>
            <a:ext cx="2132712" cy="1858736"/>
          </a:xfrm>
          <a:prstGeom prst="rect">
            <a:avLst/>
          </a:prstGeom>
        </p:spPr>
      </p:pic>
      <p:pic>
        <p:nvPicPr>
          <p:cNvPr id="6" name="图形 5" descr="复选标记">
            <a:extLst>
              <a:ext uri="{FF2B5EF4-FFF2-40B4-BE49-F238E27FC236}">
                <a16:creationId xmlns:a16="http://schemas.microsoft.com/office/drawing/2014/main" id="{3AC8B355-CF5E-DAEB-3F4B-0CF1D99BA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5998" y="5409598"/>
            <a:ext cx="356197" cy="3561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E08E75-A27C-6D3D-F582-3C92A1193F08}"/>
              </a:ext>
            </a:extLst>
          </p:cNvPr>
          <p:cNvSpPr txBox="1"/>
          <p:nvPr/>
        </p:nvSpPr>
        <p:spPr>
          <a:xfrm>
            <a:off x="576364" y="5795756"/>
            <a:ext cx="9106312" cy="403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：由静电平衡，电荷只能分布在球壳的外表面上。代入均匀带电球面的电势公式即可。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90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 animBg="1"/>
      <p:bldP spid="4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5" y="1786337"/>
                <a:ext cx="11039271" cy="1884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一均匀带正电的无限大平面，其电荷面密度为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，将其置于电场强度为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的均匀外电场中，使平面垂直于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的方向，如图所示。设外电场的分布不因该带电平面的引入而改变。若选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的方向为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轴的正方向，则该带电平面的左右两侧场点的场强的大小为（    ）。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</a:t>
                </a:r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5" y="1786337"/>
                <a:ext cx="11039271" cy="1884427"/>
              </a:xfrm>
              <a:prstGeom prst="rect">
                <a:avLst/>
              </a:prstGeom>
              <a:blipFill>
                <a:blip r:embed="rId5"/>
                <a:stretch>
                  <a:fillRect l="-221" r="-2210" b="-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55" y="3250901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EB2167-E680-1085-8C4C-3A33B62B5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08" y="3792255"/>
            <a:ext cx="2270478" cy="2373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4D3967-8D77-7D6D-9DA3-BEAE6855F71A}"/>
                  </a:ext>
                </a:extLst>
              </p:cNvPr>
              <p:cNvSpPr txBox="1"/>
              <p:nvPr/>
            </p:nvSpPr>
            <p:spPr>
              <a:xfrm>
                <a:off x="576364" y="3792255"/>
                <a:ext cx="8811894" cy="15928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：无限大带电平面的电场强度大小：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𝜎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在导体板左侧，</a:t>
                </a:r>
                <a:r>
                  <a:rPr lang="en-US" altLang="zh-CN" sz="1600" b="1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反向；在导体板右侧，</a:t>
                </a:r>
                <a:r>
                  <a:rPr lang="en-US" altLang="zh-CN" sz="1600" b="1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同向。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故左侧场强为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；右侧场强为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4D3967-8D77-7D6D-9DA3-BEAE6855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792255"/>
                <a:ext cx="8811894" cy="1592808"/>
              </a:xfrm>
              <a:prstGeom prst="rect">
                <a:avLst/>
              </a:prstGeom>
              <a:blipFill>
                <a:blip r:embed="rId9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801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30" cy="872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如图所示，原来不带电的无限大导体板放在电场强度为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已知的均匀电场中，平板导体两侧面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均与电场线垂直。设电场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的分布不因该导体的引入而改变，则可求得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侧面上的电荷面密度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30" cy="872162"/>
              </a:xfrm>
              <a:prstGeom prst="rect">
                <a:avLst/>
              </a:prstGeom>
              <a:blipFill>
                <a:blip r:embed="rId5"/>
                <a:stretch>
                  <a:fillRect l="-218" r="-213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102553"/>
                <a:ext cx="11108177" cy="84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的半球面置于电场强度为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已知的均匀电场中，选半球面的外法线为面法线正方向，则通过该半球面的电场强度通量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大小的表达式为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102553"/>
                <a:ext cx="11108177" cy="840743"/>
              </a:xfrm>
              <a:prstGeom prst="rect">
                <a:avLst/>
              </a:prstGeom>
              <a:blipFill>
                <a:blip r:embed="rId6"/>
                <a:stretch>
                  <a:fillRect l="-22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0F4C21-0318-18CD-530B-95E0FA09E8D9}"/>
                  </a:ext>
                </a:extLst>
              </p:cNvPr>
              <p:cNvSpPr txBox="1"/>
              <p:nvPr/>
            </p:nvSpPr>
            <p:spPr>
              <a:xfrm>
                <a:off x="9246601" y="2226338"/>
                <a:ext cx="506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0F4C21-0318-18CD-530B-95E0FA09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601" y="2226338"/>
                <a:ext cx="506538" cy="338554"/>
              </a:xfrm>
              <a:prstGeom prst="rect">
                <a:avLst/>
              </a:prstGeom>
              <a:blipFill>
                <a:blip r:embed="rId7"/>
                <a:stretch>
                  <a:fillRect r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D34B42E-F109-0DC7-0DA0-3BAA46AFCDED}"/>
                  </a:ext>
                </a:extLst>
              </p:cNvPr>
              <p:cNvSpPr txBox="1"/>
              <p:nvPr/>
            </p:nvSpPr>
            <p:spPr>
              <a:xfrm>
                <a:off x="4697151" y="4522924"/>
                <a:ext cx="921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D34B42E-F109-0DC7-0DA0-3BAA46AF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151" y="4522924"/>
                <a:ext cx="92186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CB0A5A-F837-D0C9-D8FD-F363D0BC7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967" y="2153525"/>
            <a:ext cx="1764573" cy="1767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59513D-7295-5374-0BFD-CD79068A495F}"/>
                  </a:ext>
                </a:extLst>
              </p:cNvPr>
              <p:cNvSpPr txBox="1"/>
              <p:nvPr/>
            </p:nvSpPr>
            <p:spPr>
              <a:xfrm>
                <a:off x="576363" y="2776910"/>
                <a:ext cx="8811894" cy="9594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：由电荷守恒：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由静电平衡：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59513D-7295-5374-0BFD-CD79068A4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776910"/>
                <a:ext cx="8811894" cy="959430"/>
              </a:xfrm>
              <a:prstGeom prst="rect">
                <a:avLst/>
              </a:prstGeom>
              <a:blipFill>
                <a:blip r:embed="rId10"/>
                <a:stretch>
                  <a:fillRect l="-415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9F5F52B-8A74-96F3-1F80-CD167D090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967" y="4579467"/>
            <a:ext cx="1819127" cy="1561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8289AE8-6FD4-CF24-8FBA-17FD4CB6E83D}"/>
                  </a:ext>
                </a:extLst>
              </p:cNvPr>
              <p:cNvSpPr txBox="1"/>
              <p:nvPr/>
            </p:nvSpPr>
            <p:spPr>
              <a:xfrm>
                <a:off x="576363" y="5062604"/>
                <a:ext cx="8811894" cy="5300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：由第二类曲面积分的计算，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∬"/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𝑑𝑆</m:t>
                        </m:r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8289AE8-6FD4-CF24-8FBA-17FD4CB6E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5062604"/>
                <a:ext cx="8811894" cy="530017"/>
              </a:xfrm>
              <a:prstGeom prst="rect">
                <a:avLst/>
              </a:prstGeom>
              <a:blipFill>
                <a:blip r:embed="rId12"/>
                <a:stretch>
                  <a:fillRect l="-415" t="-60920" b="-129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648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7" grpId="0"/>
      <p:bldP spid="12" grpId="0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已知某空间区域的电势函数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＝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+2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 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SI</m:t>
                    </m:r>
                    <m: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，则坐标点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1,2.3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处的电场强度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的大小的值为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 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SI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（结果取两位有效数字）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107570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如图所示，均匀带电细杆长为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，带电量为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，在其延长线上距近端距离为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处有一点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点处的电场强度大小的表达式为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107570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BEEF12F-E312-451B-A5E2-66D61514B63E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479F91-8B83-170A-E311-A80E3547C5EF}"/>
              </a:ext>
            </a:extLst>
          </p:cNvPr>
          <p:cNvSpPr txBox="1"/>
          <p:nvPr/>
        </p:nvSpPr>
        <p:spPr>
          <a:xfrm>
            <a:off x="9329291" y="1810474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2.8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9D6043-594B-FC93-B06C-15458A2625B2}"/>
                  </a:ext>
                </a:extLst>
              </p:cNvPr>
              <p:cNvSpPr txBox="1"/>
              <p:nvPr/>
            </p:nvSpPr>
            <p:spPr>
              <a:xfrm>
                <a:off x="2234885" y="4460837"/>
                <a:ext cx="1756543" cy="61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19D6043-594B-FC93-B06C-15458A262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885" y="4460837"/>
                <a:ext cx="1756543" cy="6179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03D8F9-77E2-547B-CA13-82CE20A6586D}"/>
                  </a:ext>
                </a:extLst>
              </p:cNvPr>
              <p:cNvSpPr txBox="1"/>
              <p:nvPr/>
            </p:nvSpPr>
            <p:spPr>
              <a:xfrm>
                <a:off x="576363" y="2705519"/>
                <a:ext cx="8122963" cy="11605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：由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𝒈𝒓𝒂𝒅</m:t>
                        </m:r>
                      </m:e>
                    </m:acc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𝑈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𝑥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𝑈</m:t>
                            </m:r>
                          </m:num>
                          <m:den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𝑦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𝑈</m:t>
                            </m:r>
                          </m:num>
                          <m:den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𝜕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𝒌</m:t>
                            </m:r>
                          </m:e>
                        </m:acc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1,2.3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代入得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−2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+(−2)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e>
                    </m:rad>
                    <m:r>
                      <a:rPr lang="en-US" altLang="zh-CN" sz="1600" b="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e>
                    </m:ra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≈2.8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03D8F9-77E2-547B-CA13-82CE20A6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705519"/>
                <a:ext cx="8122963" cy="1160574"/>
              </a:xfrm>
              <a:prstGeom prst="rect">
                <a:avLst/>
              </a:prstGeom>
              <a:blipFill>
                <a:blip r:embed="rId8"/>
                <a:stretch>
                  <a:fillRect l="-450" b="-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4AE6C2-47BA-0A5E-7F91-F82627D4A3ED}"/>
                  </a:ext>
                </a:extLst>
              </p:cNvPr>
              <p:cNvSpPr txBox="1"/>
              <p:nvPr/>
            </p:nvSpPr>
            <p:spPr>
              <a:xfrm>
                <a:off x="576363" y="5032049"/>
                <a:ext cx="11039273" cy="11465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：取细杆上一微元，与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点间距离为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，长度为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𝑑𝑞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𝑑𝑞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𝜆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𝐿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微元在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点产生的场强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则总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p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𝑑𝐸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𝐿𝑟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</m:den>
                        </m:f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𝑑𝑟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D4AE6C2-47BA-0A5E-7F91-F82627D4A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5032049"/>
                <a:ext cx="11039273" cy="1146532"/>
              </a:xfrm>
              <a:prstGeom prst="rect">
                <a:avLst/>
              </a:prstGeom>
              <a:blipFill>
                <a:blip r:embed="rId9"/>
                <a:stretch>
                  <a:fillRect l="-331" b="-5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513A9B-C995-8689-DAD2-118DA426C7CA}"/>
              </a:ext>
            </a:extLst>
          </p:cNvPr>
          <p:cNvGrpSpPr/>
          <p:nvPr/>
        </p:nvGrpSpPr>
        <p:grpSpPr>
          <a:xfrm>
            <a:off x="8843754" y="2780123"/>
            <a:ext cx="2840786" cy="1297753"/>
            <a:chOff x="8843754" y="2780123"/>
            <a:chExt cx="2840786" cy="129775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3E7B66-1C6B-C4E0-43CD-FA679D720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754" y="2780123"/>
              <a:ext cx="2840786" cy="129775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42BB4A1-AF52-CB5D-D75B-8BDA605ACE81}"/>
                </a:ext>
              </a:extLst>
            </p:cNvPr>
            <p:cNvSpPr txBox="1"/>
            <p:nvPr/>
          </p:nvSpPr>
          <p:spPr>
            <a:xfrm>
              <a:off x="9500613" y="2808595"/>
              <a:ext cx="1665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（第</a:t>
              </a:r>
              <a:r>
                <a:rPr lang="en-US" altLang="zh-CN" sz="16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4</a:t>
              </a:r>
              <a:r>
                <a:rPr lang="zh-CN" altLang="en-US" sz="16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题）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181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3" grpId="0"/>
      <p:bldP spid="14" grpId="0"/>
      <p:bldP spid="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039274" cy="119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如图所示，真空中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点处有一点电荷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=2×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，与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点相距为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点处有一试探电荷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=2×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。现将试探电荷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从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点沿半圆弧轨道移动到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点（在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点左侧，相距为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），则在移动试探电荷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过程中，电场力对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作功的值为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𝐽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039274" cy="1195455"/>
              </a:xfrm>
              <a:prstGeom prst="rect">
                <a:avLst/>
              </a:prstGeom>
              <a:blipFill>
                <a:blip r:embed="rId5"/>
                <a:stretch>
                  <a:fillRect l="-221" r="-2155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894158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真空中有两个带正电的物体，已知一个带电体的带电量为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，它发出的电场线总数为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，另一个带电体带电量为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，则可知它发出的电场线总数为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倍。 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894158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82FBEB7-6977-0201-6224-6C1F815BBD5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E7E3D6-C124-A47C-BE68-A79B3EF4C8E9}"/>
              </a:ext>
            </a:extLst>
          </p:cNvPr>
          <p:cNvSpPr txBox="1"/>
          <p:nvPr/>
        </p:nvSpPr>
        <p:spPr>
          <a:xfrm>
            <a:off x="3205620" y="2543430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12E35-E52A-DED2-8EA2-CE05B1CE9D86}"/>
              </a:ext>
            </a:extLst>
          </p:cNvPr>
          <p:cNvSpPr txBox="1"/>
          <p:nvPr/>
        </p:nvSpPr>
        <p:spPr>
          <a:xfrm>
            <a:off x="6351635" y="4292055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6FE61-6B47-4531-F2B6-375E14093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564" y="2515985"/>
            <a:ext cx="1907976" cy="12293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919C0B-54CB-241A-A938-4DBBDE1FFC5A}"/>
              </a:ext>
            </a:extLst>
          </p:cNvPr>
          <p:cNvSpPr txBox="1"/>
          <p:nvPr/>
        </p:nvSpPr>
        <p:spPr>
          <a:xfrm>
            <a:off x="576363" y="3130645"/>
            <a:ext cx="8824421" cy="4039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：图示轨迹是 点电荷产生的电场 中的一个等势面。在等势面上移动 电场力对电荷不做功。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DBEBAD-EACA-B853-95E5-18D524B7D7F1}"/>
              </a:ext>
            </a:extLst>
          </p:cNvPr>
          <p:cNvSpPr txBox="1"/>
          <p:nvPr/>
        </p:nvSpPr>
        <p:spPr>
          <a:xfrm>
            <a:off x="576363" y="4802091"/>
            <a:ext cx="8824421" cy="773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：电场中穿过任意曲面的电场线条数 等于 通过该曲面的电通量。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选择同样的闭合曲面，则 电场强度之比 即为 电场线总数之比。</a:t>
            </a:r>
            <a:endParaRPr lang="zh-CN" altLang="en-US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13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2" grpId="0"/>
      <p:bldP spid="13" grpId="0"/>
      <p:bldP spid="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8C62F93-3DA9-0D5E-9FAB-4A3814FE0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1" t="35616" r="38451" b="29498"/>
          <a:stretch/>
        </p:blipFill>
        <p:spPr>
          <a:xfrm>
            <a:off x="5996628" y="2714083"/>
            <a:ext cx="3319397" cy="2392472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817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7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如图所示，在边长为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的正方形平面的中垂线上、距中心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O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/2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处，有一电量为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的点电荷，取平面的正法线方向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=1.0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=18×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，则该正方形平面的电位移通量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817211"/>
              </a:xfrm>
              <a:prstGeom prst="rect">
                <a:avLst/>
              </a:prstGeom>
              <a:blipFill>
                <a:blip r:embed="rId6"/>
                <a:stretch>
                  <a:fillRect l="-220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A7E7369-EB0E-A2CD-C8EE-0B94C793FF87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/>
              <p:nvPr/>
            </p:nvSpPr>
            <p:spPr>
              <a:xfrm>
                <a:off x="7656327" y="2194942"/>
                <a:ext cx="4789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327" y="2194942"/>
                <a:ext cx="47893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3ABA7C-5A2D-740F-948B-22312B52D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36" y="2361157"/>
            <a:ext cx="2925348" cy="2855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F876F8-B02E-3FA4-989A-BE36BDD44204}"/>
                  </a:ext>
                </a:extLst>
              </p:cNvPr>
              <p:cNvSpPr txBox="1"/>
              <p:nvPr/>
            </p:nvSpPr>
            <p:spPr>
              <a:xfrm>
                <a:off x="576364" y="2863949"/>
                <a:ext cx="5519636" cy="23951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：如图，取封闭正方体的表面为高斯面。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由 点电荷电场 和 正方体 的中心对称性 知，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通过正方体的六个平面的电通量均相等。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由高斯定理，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𝑫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6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18×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F876F8-B02E-3FA4-989A-BE36BDD44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863949"/>
                <a:ext cx="5519636" cy="2395143"/>
              </a:xfrm>
              <a:prstGeom prst="rect">
                <a:avLst/>
              </a:prstGeom>
              <a:blipFill>
                <a:blip r:embed="rId9"/>
                <a:stretch>
                  <a:fillRect l="-663" b="-2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295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167652"/>
                <a:ext cx="11039271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9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有一半径为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且不带电的金属球，在距其球心距离为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处放置一电量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=−4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的点电荷。现将该金属球接地，则该金属球球面上的电荷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的值应是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倍。 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167652"/>
                <a:ext cx="11039271" cy="795795"/>
              </a:xfrm>
              <a:prstGeom prst="rect">
                <a:avLst/>
              </a:prstGeom>
              <a:blipFill>
                <a:blip r:embed="rId5"/>
                <a:stretch>
                  <a:fillRect l="-22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03927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(a)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所示，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𝐴𝐵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为真空中一均匀带电直线，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𝐴𝐵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的中点。已知若以无限远处为电势零点，中垂线上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点的电势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=5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V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。现将该带电直线对折（如图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(b)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所示），则对折后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点的电势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V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039272" cy="795795"/>
              </a:xfrm>
              <a:prstGeom prst="rect">
                <a:avLst/>
              </a:prstGeom>
              <a:blipFill>
                <a:blip r:embed="rId6"/>
                <a:stretch>
                  <a:fillRect l="-221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68F2B25-5FED-25F7-81E3-BC3C4464DE6A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/>
              <p:nvPr/>
            </p:nvSpPr>
            <p:spPr>
              <a:xfrm>
                <a:off x="7889453" y="2198748"/>
                <a:ext cx="579631" cy="340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453" y="2198748"/>
                <a:ext cx="579631" cy="340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/>
              <p:nvPr/>
            </p:nvSpPr>
            <p:spPr>
              <a:xfrm>
                <a:off x="4780766" y="4565549"/>
                <a:ext cx="529773" cy="343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766" y="4565549"/>
                <a:ext cx="529773" cy="3437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0D771F4-C3A4-7A8B-0BA7-7361AC57BD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608" y="2586084"/>
            <a:ext cx="3529090" cy="1531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541B6F-80DE-D64F-05F7-745C606A66A7}"/>
              </a:ext>
            </a:extLst>
          </p:cNvPr>
          <p:cNvSpPr txBox="1"/>
          <p:nvPr/>
        </p:nvSpPr>
        <p:spPr>
          <a:xfrm>
            <a:off x="576361" y="2701110"/>
            <a:ext cx="7313091" cy="11426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：由电势叠加原理，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点的电势 可视为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AO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段与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BO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段 叠加产生的。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将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AO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段对折后，由对称性，其上各微元与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点的距离仍然不变，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    则在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点产生的电势大小仍然不变。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62CC41-C08B-66A4-2472-D568D06D56F6}"/>
                  </a:ext>
                </a:extLst>
              </p:cNvPr>
              <p:cNvSpPr txBox="1"/>
              <p:nvPr/>
            </p:nvSpPr>
            <p:spPr>
              <a:xfrm>
                <a:off x="576361" y="5075347"/>
                <a:ext cx="11039271" cy="1214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：导体球接地后，电势强制为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。点电荷在球心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处产生的电势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𝑅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导体球表面在球心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处产生的电势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’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𝑑𝑞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𝑅</m:t>
                            </m:r>
                          </m:den>
                        </m:f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’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𝑞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′=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62CC41-C08B-66A4-2472-D568D06D5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1" y="5075347"/>
                <a:ext cx="11039271" cy="1214243"/>
              </a:xfrm>
              <a:prstGeom prst="rect">
                <a:avLst/>
              </a:prstGeom>
              <a:blipFill>
                <a:blip r:embed="rId10"/>
                <a:stretch>
                  <a:fillRect l="-331" b="-50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08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2" grpId="0"/>
      <p:bldP spid="13" grpId="0"/>
      <p:bldP spid="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210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如图所示，一厚度为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的无限大平板，平板体内均匀带电，电荷体密度为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。若实验已测出厚度为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=5.4 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的无限大带电平板外的场点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点的电场强度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大小为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=940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</m:t>
                    </m:r>
                    <m: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，指向为平板表面法线方向。则可求出该平板内的电荷体密度为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³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210075"/>
              </a:xfrm>
              <a:prstGeom prst="rect">
                <a:avLst/>
              </a:prstGeom>
              <a:blipFill>
                <a:blip r:embed="rId5"/>
                <a:stretch>
                  <a:fillRect l="-220" b="-5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0EC93CE8-7F77-5A9A-73D1-1265EFEF6C40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/>
              <p:nvPr/>
            </p:nvSpPr>
            <p:spPr>
              <a:xfrm>
                <a:off x="1834787" y="2583013"/>
                <a:ext cx="4998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87" y="2583013"/>
                <a:ext cx="49982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D744158-3C2D-F722-5FBF-54A6758B1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69" y="2752290"/>
            <a:ext cx="2109478" cy="3330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AE5489-52F1-5806-156E-99F063D17CE5}"/>
                  </a:ext>
                </a:extLst>
              </p:cNvPr>
              <p:cNvSpPr txBox="1"/>
              <p:nvPr/>
            </p:nvSpPr>
            <p:spPr>
              <a:xfrm>
                <a:off x="576363" y="3219999"/>
                <a:ext cx="5736755" cy="28196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：如图，取 边长为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的封闭正方体的表面 为高斯面。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平板产生的电场在 上下前后四个表面 的电通量均为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通过 左右两个表面 的电通量相等。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由高斯定理，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³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解得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3.081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AE5489-52F1-5806-156E-99F063D1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219999"/>
                <a:ext cx="5736755" cy="2819683"/>
              </a:xfrm>
              <a:prstGeom prst="rect">
                <a:avLst/>
              </a:prstGeom>
              <a:blipFill>
                <a:blip r:embed="rId8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AED5527-3C39-4DA0-C375-28D6BD075C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36713" r="22593" b="27580"/>
          <a:stretch/>
        </p:blipFill>
        <p:spPr>
          <a:xfrm>
            <a:off x="6588764" y="3137770"/>
            <a:ext cx="2793305" cy="24488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856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29" cy="153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图示为一静电除尘烟囱的结构。它是由半径为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的中央铁丝和半径为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的导体外壳构成的同轴圆柱体。在它们之间加上电压为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的电场，当烟囱空间的最大电场强度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大于空气的击穿场强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时，空气分子将发生电离，带电粒子附着在烟尘颗粒上，形成定向运动达到除尘目的。若已知半径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，且实验已测出击穿场强为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。则可求出达到击穿场强时应加电压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29" cy="1534459"/>
              </a:xfrm>
              <a:prstGeom prst="rect">
                <a:avLst/>
              </a:prstGeom>
              <a:blipFill>
                <a:blip r:embed="rId5"/>
                <a:stretch>
                  <a:fillRect l="-218" b="-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1B85D1-9C70-C007-F96E-C613417E4E6A}"/>
                  </a:ext>
                </a:extLst>
              </p:cNvPr>
              <p:cNvSpPr txBox="1"/>
              <p:nvPr/>
            </p:nvSpPr>
            <p:spPr>
              <a:xfrm>
                <a:off x="3235709" y="2835376"/>
                <a:ext cx="2398202" cy="59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31B85D1-9C70-C007-F96E-C613417E4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09" y="2835376"/>
                <a:ext cx="2398202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69B786F-632A-8383-0A57-4327A5A05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585" y="3037562"/>
            <a:ext cx="2672052" cy="358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D74DEA-5397-6421-5A9E-9363BB467221}"/>
                  </a:ext>
                </a:extLst>
              </p:cNvPr>
              <p:cNvSpPr txBox="1"/>
              <p:nvPr/>
            </p:nvSpPr>
            <p:spPr>
              <a:xfrm>
                <a:off x="576363" y="3479241"/>
                <a:ext cx="8348919" cy="28826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：圆柱形电容器的电容：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π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⁡(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得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𝑈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ln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由高斯定理，取一长为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的圆柱作为高斯面，（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为铁丝的“线电荷密度”）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能够取最大值，故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ln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AD74DEA-5397-6421-5A9E-9363BB467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479241"/>
                <a:ext cx="8348919" cy="2882649"/>
              </a:xfrm>
              <a:prstGeom prst="rect">
                <a:avLst/>
              </a:prstGeom>
              <a:blipFill>
                <a:blip r:embed="rId8"/>
                <a:stretch>
                  <a:fillRect l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C6BAE4-B2EB-E3DB-50DD-6966F76D2DDA}"/>
              </a:ext>
            </a:extLst>
          </p:cNvPr>
          <p:cNvGrpSpPr/>
          <p:nvPr/>
        </p:nvGrpSpPr>
        <p:grpSpPr>
          <a:xfrm>
            <a:off x="9694874" y="3527148"/>
            <a:ext cx="1469829" cy="1409379"/>
            <a:chOff x="9694874" y="3527148"/>
            <a:chExt cx="1469829" cy="1409379"/>
          </a:xfrm>
        </p:grpSpPr>
        <p:sp>
          <p:nvSpPr>
            <p:cNvPr id="11" name="圆柱体 10">
              <a:extLst>
                <a:ext uri="{FF2B5EF4-FFF2-40B4-BE49-F238E27FC236}">
                  <a16:creationId xmlns:a16="http://schemas.microsoft.com/office/drawing/2014/main" id="{996A9473-9774-2E05-1DA7-975C0D4F24F3}"/>
                </a:ext>
              </a:extLst>
            </p:cNvPr>
            <p:cNvSpPr/>
            <p:nvPr/>
          </p:nvSpPr>
          <p:spPr>
            <a:xfrm>
              <a:off x="9810806" y="3968748"/>
              <a:ext cx="457200" cy="967779"/>
            </a:xfrm>
            <a:prstGeom prst="can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B762B80-F626-D537-C65A-9DA6346D24B8}"/>
                </a:ext>
              </a:extLst>
            </p:cNvPr>
            <p:cNvGrpSpPr/>
            <p:nvPr/>
          </p:nvGrpSpPr>
          <p:grpSpPr>
            <a:xfrm>
              <a:off x="10279611" y="4020609"/>
              <a:ext cx="885092" cy="866023"/>
              <a:chOff x="10279611" y="4020609"/>
              <a:chExt cx="885092" cy="866023"/>
            </a:xfrm>
          </p:grpSpPr>
          <p:sp>
            <p:nvSpPr>
              <p:cNvPr id="12" name="右大括号 11">
                <a:extLst>
                  <a:ext uri="{FF2B5EF4-FFF2-40B4-BE49-F238E27FC236}">
                    <a16:creationId xmlns:a16="http://schemas.microsoft.com/office/drawing/2014/main" id="{E9BC8AF6-E1B0-6537-10A0-CB2C9E993871}"/>
                  </a:ext>
                </a:extLst>
              </p:cNvPr>
              <p:cNvSpPr/>
              <p:nvPr/>
            </p:nvSpPr>
            <p:spPr>
              <a:xfrm>
                <a:off x="10466157" y="4020609"/>
                <a:ext cx="129934" cy="866023"/>
              </a:xfrm>
              <a:prstGeom prst="rightBrace">
                <a:avLst>
                  <a:gd name="adj1" fmla="val 88544"/>
                  <a:gd name="adj2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03F7892-6E7D-BADD-5E93-61A647D2034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9611" y="4267971"/>
                    <a:ext cx="88509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003F7892-6E7D-BADD-5E93-61A647D20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9611" y="4267971"/>
                    <a:ext cx="88509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EF21EC2-84EC-19A0-FF65-9A674A1EED82}"/>
                </a:ext>
              </a:extLst>
            </p:cNvPr>
            <p:cNvGrpSpPr/>
            <p:nvPr/>
          </p:nvGrpSpPr>
          <p:grpSpPr>
            <a:xfrm rot="16200000">
              <a:off x="9926120" y="3295902"/>
              <a:ext cx="422599" cy="885092"/>
              <a:chOff x="10466156" y="4326572"/>
              <a:chExt cx="422599" cy="885092"/>
            </a:xfrm>
          </p:grpSpPr>
          <p:sp>
            <p:nvSpPr>
              <p:cNvPr id="17" name="右大括号 16">
                <a:extLst>
                  <a:ext uri="{FF2B5EF4-FFF2-40B4-BE49-F238E27FC236}">
                    <a16:creationId xmlns:a16="http://schemas.microsoft.com/office/drawing/2014/main" id="{AA6F1E4B-A68A-DBCA-7D3E-EA7C11938C04}"/>
                  </a:ext>
                </a:extLst>
              </p:cNvPr>
              <p:cNvSpPr/>
              <p:nvPr/>
            </p:nvSpPr>
            <p:spPr>
              <a:xfrm>
                <a:off x="10466156" y="4670750"/>
                <a:ext cx="92882" cy="224438"/>
              </a:xfrm>
              <a:prstGeom prst="rightBrace">
                <a:avLst>
                  <a:gd name="adj1" fmla="val 24781"/>
                  <a:gd name="adj2" fmla="val 50000"/>
                </a:avLst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23765893-968E-F5CC-8CB5-3407FEAC66F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261543" y="4584452"/>
                    <a:ext cx="88509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𝑟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23765893-968E-F5CC-8CB5-3407FEAC6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261543" y="4584452"/>
                    <a:ext cx="88509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B86F90-8F95-089A-9662-01AF49D9D718}"/>
              </a:ext>
            </a:extLst>
          </p:cNvPr>
          <p:cNvGrpSpPr/>
          <p:nvPr/>
        </p:nvGrpSpPr>
        <p:grpSpPr>
          <a:xfrm rot="10800000">
            <a:off x="8825907" y="3537205"/>
            <a:ext cx="885092" cy="1792365"/>
            <a:chOff x="10282850" y="3835091"/>
            <a:chExt cx="885092" cy="1792365"/>
          </a:xfrm>
        </p:grpSpPr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E3F14FD9-6AB3-5EDE-0B34-DACDB025ABFD}"/>
                </a:ext>
              </a:extLst>
            </p:cNvPr>
            <p:cNvSpPr/>
            <p:nvPr/>
          </p:nvSpPr>
          <p:spPr>
            <a:xfrm>
              <a:off x="10427273" y="3835091"/>
              <a:ext cx="168818" cy="1792365"/>
            </a:xfrm>
            <a:prstGeom prst="rightBrace">
              <a:avLst>
                <a:gd name="adj1" fmla="val 88544"/>
                <a:gd name="adj2" fmla="val 50000"/>
              </a:avLst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AAF61A5-8541-B8B6-19C0-A92280C6A8E0}"/>
                    </a:ext>
                  </a:extLst>
                </p:cNvPr>
                <p:cNvSpPr txBox="1"/>
                <p:nvPr/>
              </p:nvSpPr>
              <p:spPr>
                <a:xfrm rot="10800000">
                  <a:off x="10282850" y="4546607"/>
                  <a:ext cx="8850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AAF61A5-8541-B8B6-19C0-A92280C6A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0282850" y="4546607"/>
                  <a:ext cx="88509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465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806516"/>
                <a:ext cx="11108177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的均匀带电球面带电量为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，沿其矢径方向放置有一长度为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l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、线电荷密度为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的均匀带电细线，细线近端离球心距离为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。设球面和细线上的电荷分布不受相互作用的影响，且已知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𝑙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，则可知细线与球面电荷之间的电场力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𝐹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806516"/>
                <a:ext cx="11108177" cy="1165127"/>
              </a:xfrm>
              <a:prstGeom prst="rect">
                <a:avLst/>
              </a:prstGeom>
              <a:blipFill>
                <a:blip r:embed="rId5"/>
                <a:stretch>
                  <a:fillRect l="-220" r="-214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F24866-0B2F-0F91-67E5-1E3B0E2DE67C}"/>
                  </a:ext>
                </a:extLst>
              </p:cNvPr>
              <p:cNvSpPr txBox="1"/>
              <p:nvPr/>
            </p:nvSpPr>
            <p:spPr>
              <a:xfrm>
                <a:off x="3427442" y="2538583"/>
                <a:ext cx="2385529" cy="61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zh-CN" alt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F24866-0B2F-0F91-67E5-1E3B0E2D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42" y="2538583"/>
                <a:ext cx="2385529" cy="617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323EEFC-E032-7B0B-711A-5FB832087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87" y="2767281"/>
            <a:ext cx="3729185" cy="1749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BBBA12-C66E-6FE1-50A5-B29A072D55F0}"/>
                  </a:ext>
                </a:extLst>
              </p:cNvPr>
              <p:cNvSpPr txBox="1"/>
              <p:nvPr/>
            </p:nvSpPr>
            <p:spPr>
              <a:xfrm>
                <a:off x="576363" y="3260812"/>
                <a:ext cx="7761187" cy="21345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：取细线上一微元，与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点间距离为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，长度为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𝑑𝑞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𝑑𝑞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𝜆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均匀带电球面在球外产生的场强：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故微元在电场中受到的电场力：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𝑑𝐹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𝑑𝑞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𝜆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故细线受到总的电场力：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sup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𝑑𝐹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∙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𝑑𝑟</m:t>
                        </m:r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BBBA12-C66E-6FE1-50A5-B29A072D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260812"/>
                <a:ext cx="7761187" cy="2134559"/>
              </a:xfrm>
              <a:prstGeom prst="rect">
                <a:avLst/>
              </a:prstGeom>
              <a:blipFill>
                <a:blip r:embed="rId8"/>
                <a:stretch>
                  <a:fillRect l="-471" b="-29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54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11108177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在静电场中，下列说法中哪一种是正确的？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带正电的导体，其电势一定是正值。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	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等势面上各点的场强一定相等。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场强为零处，电势也一定为零。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场强相等处，电势梯度矢量一定相等。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3" y="3918453"/>
            <a:ext cx="11039273" cy="227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有一个球形的橡皮气球，电荷均匀分布在其表面上。在此气球被吹大的过程中，若表面电荷始终保持均匀分布，则哪一点的场强是变化的？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始终在气球内部的点。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始终在气球外部的点。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被气球掠过的点。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空间所有的点。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DC6DD412-08BB-47BD-E699-6819AEFAF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432" y="3429000"/>
            <a:ext cx="356197" cy="356197"/>
          </a:xfrm>
          <a:prstGeom prst="rect">
            <a:avLst/>
          </a:prstGeom>
        </p:spPr>
      </p:pic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75B889D4-8406-9B87-573E-16222070D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432" y="5543838"/>
            <a:ext cx="356197" cy="35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B8A152-ACD6-FAF6-F840-95D49D781998}"/>
                  </a:ext>
                </a:extLst>
              </p:cNvPr>
              <p:cNvSpPr txBox="1"/>
              <p:nvPr/>
            </p:nvSpPr>
            <p:spPr>
              <a:xfrm>
                <a:off x="5541938" y="2024742"/>
                <a:ext cx="5969580" cy="15823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电势与参考点的选取有关。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B.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场强与电势的空间变化率（电势梯度）有关。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C.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场强与电势没有直接的关系。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D.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𝒈𝒓𝒂𝒅</m:t>
                        </m:r>
                      </m:e>
                    </m:acc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可知，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D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正确。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B8A152-ACD6-FAF6-F840-95D49D78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938" y="2024742"/>
                <a:ext cx="5969580" cy="1582356"/>
              </a:xfrm>
              <a:prstGeom prst="rect">
                <a:avLst/>
              </a:prstGeom>
              <a:blipFill>
                <a:blip r:embed="rId7"/>
                <a:stretch>
                  <a:fillRect l="-511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E971DE-883E-928C-02D2-E4695501E565}"/>
                  </a:ext>
                </a:extLst>
              </p:cNvPr>
              <p:cNvSpPr txBox="1"/>
              <p:nvPr/>
            </p:nvSpPr>
            <p:spPr>
              <a:xfrm>
                <a:off x="5541938" y="4593766"/>
                <a:ext cx="5969580" cy="15978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内部场强：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，且此点位置始终在气球外不变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B.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外部场强：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，且此点位置始终在气球内不变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C.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面上场强：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8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方正小标宋简体" panose="02000000000000000000" pitchFamily="2" charset="-122"/>
                  </a:rPr>
                  <a:t>，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且此点位置一直变化（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600" b="1" dirty="0">
                  <a:latin typeface="楷体" panose="02010609060101010101" pitchFamily="49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FE971DE-883E-928C-02D2-E4695501E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938" y="4593766"/>
                <a:ext cx="5969580" cy="1597810"/>
              </a:xfrm>
              <a:prstGeom prst="rect">
                <a:avLst/>
              </a:prstGeom>
              <a:blipFill>
                <a:blip r:embed="rId8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是三块平行的金属平板，极板面积均为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板相距为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/2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，且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两板间为真空，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板相距为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，且在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两板之间充满了相对介电常量为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的均匀电介质。已知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板原来都不带电，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板带正电荷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，现将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两板外表面都接地，不计边缘效应。则可求得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板上的感应电荷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blipFill>
                <a:blip r:embed="rId5"/>
                <a:stretch>
                  <a:fillRect l="-220" r="-214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C08EFDD-5A31-A97C-7C7E-A64A6A556CA0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93CA0C-C708-3898-06D0-273A6690F6F7}"/>
                  </a:ext>
                </a:extLst>
              </p:cNvPr>
              <p:cNvSpPr txBox="1"/>
              <p:nvPr/>
            </p:nvSpPr>
            <p:spPr>
              <a:xfrm>
                <a:off x="8731484" y="2545089"/>
                <a:ext cx="1719838" cy="554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93CA0C-C708-3898-06D0-273A6690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484" y="2545089"/>
                <a:ext cx="1719838" cy="554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4079351-3B81-C3B2-1FD0-A2D280488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01" y="3074228"/>
            <a:ext cx="3038699" cy="2709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496B48-1684-48C9-4652-CC3ECE85CD51}"/>
                  </a:ext>
                </a:extLst>
              </p:cNvPr>
              <p:cNvSpPr txBox="1"/>
              <p:nvPr/>
            </p:nvSpPr>
            <p:spPr>
              <a:xfrm>
                <a:off x="576363" y="3190962"/>
                <a:ext cx="8789887" cy="30039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：接地后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A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、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B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极板电势强制为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0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𝐶𝐴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达到静电平衡后，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C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板内部不带电，设其左右表面的面电荷密度分别为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 电荷守恒 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 平行板电容器电容公式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𝐶𝐴</m:t>
                        </m:r>
                      </m:sub>
                    </m:sSub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得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𝐶𝐴</m:t>
                        </m:r>
                      </m:sub>
                    </m:sSub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𝐶𝐴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𝐶</m:t>
                            </m:r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𝐶𝐴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𝐶𝐵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den>
                        </m:f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den>
                        </m:f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联立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𝐵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496B48-1684-48C9-4652-CC3ECE85C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190962"/>
                <a:ext cx="8789887" cy="3003964"/>
              </a:xfrm>
              <a:prstGeom prst="rect">
                <a:avLst/>
              </a:prstGeom>
              <a:blipFill>
                <a:blip r:embed="rId8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660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039272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、电荷体密度为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的均匀带电球体中，挖出一个以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为球心、以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为半径的偏心球形小空腔，该球形小空腔正好与带电球体表面相切，相切处为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点，如图所示。设挖出球形小空腔前后，电荷体密度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保持不变。若已知半径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、以及电荷体密度为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，则可求得相切处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点的电场强度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039272" cy="1165127"/>
              </a:xfrm>
              <a:prstGeom prst="rect">
                <a:avLst/>
              </a:prstGeom>
              <a:blipFill>
                <a:blip r:embed="rId5"/>
                <a:stretch>
                  <a:fillRect l="-22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8EFDD-5A31-A97C-7C7E-A64A6A556CA0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FE5D933-B35B-65A2-89F3-3AFE15EDA60B}"/>
                  </a:ext>
                </a:extLst>
              </p:cNvPr>
              <p:cNvSpPr txBox="1"/>
              <p:nvPr/>
            </p:nvSpPr>
            <p:spPr>
              <a:xfrm>
                <a:off x="7924666" y="2541503"/>
                <a:ext cx="1872477" cy="555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FE5D933-B35B-65A2-89F3-3AFE15ED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666" y="2541503"/>
                <a:ext cx="1872477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45E4E77-81BF-18C2-291C-E9615745F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2998993"/>
            <a:ext cx="3070882" cy="2674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72E1995-EEE6-5394-1A3F-83819AC99982}"/>
                  </a:ext>
                </a:extLst>
              </p:cNvPr>
              <p:cNvSpPr txBox="1"/>
              <p:nvPr/>
            </p:nvSpPr>
            <p:spPr>
              <a:xfrm>
                <a:off x="576363" y="3190962"/>
                <a:ext cx="7659587" cy="27097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：孤立的完整的大球在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点产生的场强：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孤立的完整的小球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点产生的场强：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𝑂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′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两场强方向相同，均为沿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点处面法线向外。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3</m:t>
                        </m:r>
                      </m:den>
                    </m:f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𝑅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³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∙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3</m:t>
                        </m:r>
                      </m:den>
                    </m:f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³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𝜌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𝑂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72E1995-EEE6-5394-1A3F-83819AC9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190962"/>
                <a:ext cx="7659587" cy="2709716"/>
              </a:xfrm>
              <a:prstGeom prst="rect">
                <a:avLst/>
              </a:prstGeom>
              <a:blipFill>
                <a:blip r:embed="rId8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21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为了测量电介质材料的相对介电常量，实验中可在极板面积为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、板间距为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的平行板电容器的两极板之间插入一个厚为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、面积也为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的平板电介质材料。在插入过程中带电电容器的电荷量保持不变。若实验测得插入之后两极板间的电势差减小为原来的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50%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，且已知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，则可求得该电介质的相对介电常量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表达式为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blipFill>
                <a:blip r:embed="rId5"/>
                <a:stretch>
                  <a:fillRect l="-220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63D6748-C444-3064-9EB6-C961F1AB06A9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76784F-D5E7-7F20-36FA-7B01ADF24FB8}"/>
                  </a:ext>
                </a:extLst>
              </p:cNvPr>
              <p:cNvSpPr txBox="1"/>
              <p:nvPr/>
            </p:nvSpPr>
            <p:spPr>
              <a:xfrm>
                <a:off x="8730567" y="2507995"/>
                <a:ext cx="1023034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76784F-D5E7-7F20-36FA-7B01ADF2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67" y="2507995"/>
                <a:ext cx="1023034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B211C8B-D8F7-1D8F-D2C8-BB7430C41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13" y="3082576"/>
            <a:ext cx="3929189" cy="2178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871DB3-2CFC-E2DE-CA97-58FFA363326D}"/>
                  </a:ext>
                </a:extLst>
              </p:cNvPr>
              <p:cNvSpPr txBox="1"/>
              <p:nvPr/>
            </p:nvSpPr>
            <p:spPr>
              <a:xfrm>
                <a:off x="576363" y="3082576"/>
                <a:ext cx="7659587" cy="25933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：如图，插入电介质后，可视作三个电容器串联。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sym typeface="Wingdings" panose="05000000000000000000" pitchFamily="2" charset="2"/>
                  </a:rPr>
                  <a:t>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	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知，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不变、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𝑈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减小为原来的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50%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增大两倍。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故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𝐶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又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	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由以上各式解得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871DB3-2CFC-E2DE-CA97-58FFA363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082576"/>
                <a:ext cx="7659587" cy="2593339"/>
              </a:xfrm>
              <a:prstGeom prst="rect">
                <a:avLst/>
              </a:prstGeom>
              <a:blipFill>
                <a:blip r:embed="rId8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55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11108177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关于各向同性均匀电介质的极化，下列说法错误的是：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在电介质内部，合电场强度总是小于自由电荷产生的电场强度。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电介质极化后会在介质的表面出现束缚电荷。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束缚电荷产生的电场不遵守高斯定理。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电位移矢量的方向与合电场强度矢量的方向一致。</a:t>
            </a:r>
            <a:endParaRPr lang="en-US" altLang="zh-CN" sz="1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3" y="3918452"/>
            <a:ext cx="11108177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关于有介质时的高斯定理，下列说法中正确的是：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若高斯面内不包围自由电荷，则穿过高斯面的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D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通量与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E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通量均为零。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若高斯面上的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D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处处为零，则面内自由电荷的代数和必为零。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高斯面上各点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D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仅由面内自由电荷决定。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穿过高斯面的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D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通量仅与面内自由电荷有关，而穿过高斯面的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E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通量与高斯面内、外的自由电荷均有关。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8875323-CD7A-9D96-359A-0233EBFE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25" y="3056112"/>
            <a:ext cx="356197" cy="35619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C0E7E22B-727A-B297-1359-07867363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25" y="4870347"/>
            <a:ext cx="356197" cy="35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5AA5E1-BB51-D5EA-8E7A-C1794E1B5544}"/>
                  </a:ext>
                </a:extLst>
              </p:cNvPr>
              <p:cNvSpPr txBox="1"/>
              <p:nvPr/>
            </p:nvSpPr>
            <p:spPr>
              <a:xfrm>
                <a:off x="7666282" y="3918452"/>
                <a:ext cx="4018258" cy="10987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可判断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B.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𝑫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可判断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5AA5E1-BB51-D5EA-8E7A-C1794E1B5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82" y="3918452"/>
                <a:ext cx="4018258" cy="1098762"/>
              </a:xfrm>
              <a:prstGeom prst="rect">
                <a:avLst/>
              </a:prstGeom>
              <a:blipFill>
                <a:blip r:embed="rId7"/>
                <a:stretch>
                  <a:fillRect l="-910" t="-26111" b="-6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60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746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是一个以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点为球心、半径为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的封闭球面，球面上的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点是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𝐴𝑂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连线的中点，在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两点分别放置等量异号电荷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，设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𝑃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点的电场强度为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，则（）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nary>
                      <m:naryPr>
                        <m:chr m:val="∯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	 B.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C.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	 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746119"/>
              </a:xfrm>
              <a:prstGeom prst="rect">
                <a:avLst/>
              </a:prstGeom>
              <a:blipFill>
                <a:blip r:embed="rId5"/>
                <a:stretch>
                  <a:fillRect l="-220" b="-39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012068"/>
                <a:ext cx="11108177" cy="15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如图所示，图中所示曲线表示某种球对称性静电场的场强大小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随径向距离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变化的关系，请指出该电场是由下列哪一种带电体产生的：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的均匀带电球面。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B.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的均匀带电球体。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C.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点电荷。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D.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外半径为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、内半径为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/2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的均匀带电球壳体。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012068"/>
                <a:ext cx="11108177" cy="1533112"/>
              </a:xfrm>
              <a:prstGeom prst="rect">
                <a:avLst/>
              </a:prstGeom>
              <a:blipFill>
                <a:blip r:embed="rId6"/>
                <a:stretch>
                  <a:fillRect l="-220" b="-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271F5C1C-CD7A-F0B3-73D7-9F12E82C2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862" y="3236252"/>
            <a:ext cx="356197" cy="35619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43DF5566-5869-284F-FB69-97B6B90FF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862" y="4923138"/>
            <a:ext cx="356197" cy="356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58FE81-36C5-514A-4FC7-CBBE2399B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46" y="2165703"/>
            <a:ext cx="2907294" cy="1799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03CEF1-44B8-5469-825E-C4BEA8CD2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57" y="4615410"/>
            <a:ext cx="2734683" cy="1799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18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11108177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在一个不带电的导体球壳的球心处放入一点电荷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q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，当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q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由球心处移开，但仍在球壳内时，下列说法中正确的是：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球壳内、外表面的感应电荷均不再均匀分布。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球壳内表面感应电荷分布均匀，外表面感应电荷分布不均匀。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球壳内表面感应电荷分布不均匀，外表面感应电荷分布均匀。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球壳内、外表面感应电荷仍保持均匀分布。</a:t>
            </a:r>
            <a:endParaRPr lang="en-US" altLang="zh-CN" sz="1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38410BD-2D91-44E2-3689-7C640D0B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658" y="3058289"/>
            <a:ext cx="356197" cy="3561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2C1B51-D9B7-D029-791A-62F74C2BE128}"/>
              </a:ext>
            </a:extLst>
          </p:cNvPr>
          <p:cNvSpPr txBox="1"/>
          <p:nvPr/>
        </p:nvSpPr>
        <p:spPr>
          <a:xfrm>
            <a:off x="576363" y="3922435"/>
            <a:ext cx="11039272" cy="225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：（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）由于 内表面 与 内电荷 在导体外的合场强为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且 内电荷 在导体外的场强 不是 点电荷在球心产生的场强分布，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故 内表面 在导体外的场强 也不等同于 点电荷在球心产生的场强分布。即 内表面电荷分布不均匀。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）由于 外表面 与 外场强 在空腔内的合场强为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且 不存在外场强，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故 外表面 在空腔内的场强 必须为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。即 外表面电荷分布均匀。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EB68A5-8DB2-27CE-4A1B-939F8516E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37"/>
          <a:stretch/>
        </p:blipFill>
        <p:spPr>
          <a:xfrm>
            <a:off x="9113215" y="2303925"/>
            <a:ext cx="2498784" cy="2128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88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043F808-CD81-2EBB-D98B-EDCEBC9EF5F8}"/>
                  </a:ext>
                </a:extLst>
              </p:cNvPr>
              <p:cNvSpPr txBox="1"/>
              <p:nvPr/>
            </p:nvSpPr>
            <p:spPr>
              <a:xfrm>
                <a:off x="576363" y="5662027"/>
                <a:ext cx="9475774" cy="80701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减小则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不变则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𝑈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减小；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𝜎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不变则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不变；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𝑊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e>
                    </m:nary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，零势点、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点不变则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不变。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043F808-CD81-2EBB-D98B-EDCEBC9E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5662027"/>
                <a:ext cx="9475774" cy="807016"/>
              </a:xfrm>
              <a:prstGeom prst="rect">
                <a:avLst/>
              </a:prstGeom>
              <a:blipFill>
                <a:blip r:embed="rId5"/>
                <a:stretch>
                  <a:fillRect l="-386" t="-8333" b="-8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77DBC1-298A-C58D-FAED-35AF6ABAE908}"/>
                  </a:ext>
                </a:extLst>
              </p:cNvPr>
              <p:cNvSpPr txBox="1"/>
              <p:nvPr/>
            </p:nvSpPr>
            <p:spPr>
              <a:xfrm>
                <a:off x="576363" y="2997647"/>
                <a:ext cx="9475774" cy="575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𝑈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不变则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𝑄𝑈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增大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77DBC1-298A-C58D-FAED-35AF6ABA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997647"/>
                <a:ext cx="9475774" cy="575414"/>
              </a:xfrm>
              <a:prstGeom prst="rect">
                <a:avLst/>
              </a:prstGeom>
              <a:blipFill>
                <a:blip r:embed="rId6"/>
                <a:stretch>
                  <a:fillRect l="-386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4" y="3666322"/>
                <a:ext cx="11039270" cy="1902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9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如图所示，一平行板电容器充电后断开电源，将负极板接地，在两极板间有一正点电荷，其电量很小，固定在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点。设两极板间电场强度的大小为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，电容器两极板间的电势差为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，正点电荷在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点的电势能为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，若保持负极板不动，将正极板移到图中虚线处时，则：（）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</a:t>
                </a:r>
                <a:r>
                  <a:rPr lang="zh-CN" altLang="en-US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不变，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变小，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变小。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B. 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不变，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变大，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变大。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C. 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变大，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不变，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不变。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D.  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变小，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𝐸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不变，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不变。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666322"/>
                <a:ext cx="11039270" cy="1902444"/>
              </a:xfrm>
              <a:prstGeom prst="rect">
                <a:avLst/>
              </a:prstGeom>
              <a:blipFill>
                <a:blip r:embed="rId7"/>
                <a:stretch>
                  <a:fillRect l="-221" b="-3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039271" cy="116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如图所示，两个空气平板电容器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，并联后接在电压恒定的直流电源上。现有一块各向同性均匀电介质板缓慢地插入电容器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中，则电容器组的总带电量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、电容器组储存的电能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的变化情形为（）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增大、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增大。   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减小、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减小。   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C.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增大、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不变。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D.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不变、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𝑊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减小。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039271" cy="1163780"/>
              </a:xfrm>
              <a:prstGeom prst="rect">
                <a:avLst/>
              </a:prstGeom>
              <a:blipFill>
                <a:blip r:embed="rId8"/>
                <a:stretch>
                  <a:fillRect l="-22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4A552FA5-4B9F-6D38-CD80-A3E2F23305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693" y="2679082"/>
            <a:ext cx="356197" cy="356197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B0BC60DE-0806-D525-6E6E-AB9AC5FADA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8146" y="5287041"/>
            <a:ext cx="356197" cy="3561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206C94-9BA3-D7B5-47BA-AE4E2A05CD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15" y="2185069"/>
            <a:ext cx="2337649" cy="13442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01B1D3-C02F-F099-59C0-3E0BEEF4F4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28" y="4274529"/>
            <a:ext cx="2695499" cy="1573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30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5" y="1786337"/>
                <a:ext cx="11039272" cy="1092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真空中两带电平行平板相距为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，板面积均为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，平板厚度忽略不计，分别均匀带电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。若两板的线度远大于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，则两板间相互作用力的大小为：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B.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C.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en-US" altLang="zh-CN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D.</a:t>
                </a:r>
                <a:r>
                  <a:rPr lang="en-US" altLang="zh-CN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endParaRPr lang="zh-CN" altLang="en-US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5" y="1786337"/>
                <a:ext cx="11039272" cy="1092800"/>
              </a:xfrm>
              <a:prstGeom prst="rect">
                <a:avLst/>
              </a:prstGeom>
              <a:blipFill>
                <a:blip r:embed="rId5"/>
                <a:stretch>
                  <a:fillRect l="-221" r="-2210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2636" y="2500386"/>
            <a:ext cx="356197" cy="356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96898D-4145-EE6A-66B9-D5BBB41408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5" r="11184" b="40658"/>
          <a:stretch/>
        </p:blipFill>
        <p:spPr>
          <a:xfrm>
            <a:off x="9889294" y="3207313"/>
            <a:ext cx="1726342" cy="1940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D634E6-8B49-7585-6A7F-A140CAD96747}"/>
                  </a:ext>
                </a:extLst>
              </p:cNvPr>
              <p:cNvSpPr txBox="1"/>
              <p:nvPr/>
            </p:nvSpPr>
            <p:spPr>
              <a:xfrm>
                <a:off x="576364" y="3115850"/>
                <a:ext cx="8811894" cy="22978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：无限大带电平面的电场强度大小：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𝜎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𝜎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如图，取右板中一面微元，其面积为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𝜎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则微元所受电场力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²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𝑑𝐹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²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𝑑𝑆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²</m:t>
                        </m:r>
                      </m:den>
                    </m:f>
                    <m:nary>
                      <m:naryPr>
                        <m:chr m:val="∬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²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Wingdings" panose="05000000000000000000" pitchFamily="2" charset="2"/>
                          </a:rPr>
                          <m:t>𝑆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  <a:sym typeface="Wingdings" panose="05000000000000000000" pitchFamily="2" charset="2"/>
                      </a:rPr>
                      <m:t>。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9D634E6-8B49-7585-6A7F-A140CAD96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115850"/>
                <a:ext cx="8811894" cy="2297873"/>
              </a:xfrm>
              <a:prstGeom prst="rect">
                <a:avLst/>
              </a:prstGeom>
              <a:blipFill>
                <a:blip r:embed="rId9"/>
                <a:stretch>
                  <a:fillRect l="-415" b="-27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083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5" y="1786337"/>
                <a:ext cx="11039271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1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如图，真空中有一带电导体球，球外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点的场强大小为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、电势为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。现用一个有一定厚度的电介质球壳把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点包围起来，介质球壳与导体球同心，此时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点场强大小和电势分别以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表示，则：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A.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C. 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D. 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𝑈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5" y="1786337"/>
                <a:ext cx="11039271" cy="1165127"/>
              </a:xfrm>
              <a:prstGeom prst="rect">
                <a:avLst/>
              </a:prstGeom>
              <a:blipFill>
                <a:blip r:embed="rId5"/>
                <a:stretch>
                  <a:fillRect l="-22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4578" y="2697142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D55D94-59FB-F022-BF42-F4B80DB56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775" y="3053339"/>
            <a:ext cx="2355261" cy="2225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06945C7-5F0B-B390-6C34-54CBB76D2683}"/>
                  </a:ext>
                </a:extLst>
              </p:cNvPr>
              <p:cNvSpPr txBox="1"/>
              <p:nvPr/>
            </p:nvSpPr>
            <p:spPr>
              <a:xfrm>
                <a:off x="576364" y="3429000"/>
                <a:ext cx="8041544" cy="18530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1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）由 高斯定理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，高斯面内自由电荷总数不变，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则电通量不变，由对称性，场强分布不变。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）由 电势的定义式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e>
                    </m:nary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，以无穷远处为电势零点，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位置，受电介质影响，电场强度分布显然改变，则电势大小改变。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06945C7-5F0B-B390-6C34-54CBB76D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429000"/>
                <a:ext cx="8041544" cy="1853071"/>
              </a:xfrm>
              <a:prstGeom prst="rect">
                <a:avLst/>
              </a:prstGeom>
              <a:blipFill>
                <a:blip r:embed="rId9"/>
                <a:stretch>
                  <a:fillRect l="-455" t="-15512" b="-17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8166D3F-5297-9C48-0EBD-07BD871791A2}"/>
              </a:ext>
            </a:extLst>
          </p:cNvPr>
          <p:cNvGrpSpPr/>
          <p:nvPr/>
        </p:nvGrpSpPr>
        <p:grpSpPr>
          <a:xfrm>
            <a:off x="10061427" y="3657861"/>
            <a:ext cx="1243313" cy="1901607"/>
            <a:chOff x="7249334" y="2210986"/>
            <a:chExt cx="3020570" cy="4619865"/>
          </a:xfrm>
        </p:grpSpPr>
        <p:sp>
          <p:nvSpPr>
            <p:cNvPr id="7" name="圆: 空心 6">
              <a:extLst>
                <a:ext uri="{FF2B5EF4-FFF2-40B4-BE49-F238E27FC236}">
                  <a16:creationId xmlns:a16="http://schemas.microsoft.com/office/drawing/2014/main" id="{64F3E768-E8B8-A93D-AB22-DD792F42AE49}"/>
                </a:ext>
              </a:extLst>
            </p:cNvPr>
            <p:cNvSpPr/>
            <p:nvPr/>
          </p:nvSpPr>
          <p:spPr>
            <a:xfrm>
              <a:off x="7249334" y="2210986"/>
              <a:ext cx="2775191" cy="2775191"/>
            </a:xfrm>
            <a:prstGeom prst="donut">
              <a:avLst>
                <a:gd name="adj" fmla="val 2793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B6ABED0-0EC2-6A5A-FD03-3990DB5FB2C1}"/>
                </a:ext>
              </a:extLst>
            </p:cNvPr>
            <p:cNvSpPr txBox="1"/>
            <p:nvPr/>
          </p:nvSpPr>
          <p:spPr>
            <a:xfrm>
              <a:off x="7612904" y="5933576"/>
              <a:ext cx="2657000" cy="897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高斯面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D257FC8-B4F3-F7D2-D2D0-85DFBD471E81}"/>
              </a:ext>
            </a:extLst>
          </p:cNvPr>
          <p:cNvGrpSpPr/>
          <p:nvPr/>
        </p:nvGrpSpPr>
        <p:grpSpPr>
          <a:xfrm rot="4424031">
            <a:off x="10859777" y="4555555"/>
            <a:ext cx="961798" cy="1094421"/>
            <a:chOff x="10800219" y="2071039"/>
            <a:chExt cx="961798" cy="1094421"/>
          </a:xfrm>
        </p:grpSpPr>
        <p:sp>
          <p:nvSpPr>
            <p:cNvPr id="13" name="箭头: 燕尾形 12">
              <a:extLst>
                <a:ext uri="{FF2B5EF4-FFF2-40B4-BE49-F238E27FC236}">
                  <a16:creationId xmlns:a16="http://schemas.microsoft.com/office/drawing/2014/main" id="{372EE8CA-9401-DD24-C1C2-842438ED9445}"/>
                </a:ext>
              </a:extLst>
            </p:cNvPr>
            <p:cNvSpPr/>
            <p:nvPr/>
          </p:nvSpPr>
          <p:spPr>
            <a:xfrm>
              <a:off x="10800219" y="2983697"/>
              <a:ext cx="946918" cy="181763"/>
            </a:xfrm>
            <a:prstGeom prst="notchedRightArrow">
              <a:avLst>
                <a:gd name="adj1" fmla="val 50000"/>
                <a:gd name="adj2" fmla="val 7604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15079A0-1BD3-C7F2-1570-3AC674E38594}"/>
                    </a:ext>
                  </a:extLst>
                </p:cNvPr>
                <p:cNvSpPr txBox="1"/>
                <p:nvPr/>
              </p:nvSpPr>
              <p:spPr>
                <a:xfrm rot="17175969">
                  <a:off x="11034623" y="2336768"/>
                  <a:ext cx="9931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0" dirty="0">
                      <a:solidFill>
                        <a:schemeClr val="bg1">
                          <a:lumMod val="50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积分区域</a:t>
                  </a:r>
                  <a14:m>
                    <m:oMath xmlns:m="http://schemas.openxmlformats.org/officeDocument/2006/math"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15079A0-1BD3-C7F2-1570-3AC674E38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175969">
                  <a:off x="11034623" y="2336768"/>
                  <a:ext cx="993123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382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2021-2022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秋学期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5" y="1786337"/>
            <a:ext cx="11039271" cy="227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2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真空中分别有一孤立均匀带电的球体和一孤立均匀带电的球面，如果它们的半径和所带的电量都相等，则它们的静电能之间的关系是：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A.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球体的静电能等于球面的静电能。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B.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球体的静电能小于球面的静电能。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C.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球体内的静电能大于球面内的静电能，球体外的静电能等于球面外的静电能。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D.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球体内的静电能大于球面内的静电能，球体外的静电能小于球面外的静电能。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349" y="3429000"/>
            <a:ext cx="356197" cy="35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777FAF-599A-6FA8-1399-00ECBD2C214F}"/>
                  </a:ext>
                </a:extLst>
              </p:cNvPr>
              <p:cNvSpPr txBox="1"/>
              <p:nvPr/>
            </p:nvSpPr>
            <p:spPr>
              <a:xfrm>
                <a:off x="576364" y="4249455"/>
                <a:ext cx="8060333" cy="1839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1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）球体内场强大小：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𝑞𝑟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球面内场强大小：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）球体外场强大小：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球面外场强大小：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由电场能量密度公式：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𝑫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即可比较。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777FAF-599A-6FA8-1399-00ECBD2C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249455"/>
                <a:ext cx="8060333" cy="1839414"/>
              </a:xfrm>
              <a:prstGeom prst="rect">
                <a:avLst/>
              </a:prstGeom>
              <a:blipFill>
                <a:blip r:embed="rId7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092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1.2|3.3|101|2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2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82.9|6.8|29.4|25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83.9|2.1|21|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6.6|5.9|20.8|32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|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85.5|3.2|49|14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7|16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23|51.4|1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6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46.5|1.7|22|13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|15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4|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3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|22.7|14.1|7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3|1.8|2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25.1|13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3|68.8|8.2|111.7|138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|2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0.3|43.8|23.9|58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92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9830</TotalTime>
  <Words>4779</Words>
  <Application>Microsoft Office PowerPoint</Application>
  <PresentationFormat>宽屏</PresentationFormat>
  <Paragraphs>218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华文宋体</vt:lpstr>
      <vt:lpstr>Arial</vt:lpstr>
      <vt:lpstr>Cambria Math</vt:lpstr>
      <vt:lpstr>方正小标宋简体</vt:lpstr>
      <vt:lpstr>等线 Light</vt:lpstr>
      <vt:lpstr>华文仿宋</vt:lpstr>
      <vt:lpstr>仿宋</vt:lpstr>
      <vt:lpstr>等线</vt:lpstr>
      <vt:lpstr>方正清刻本悦宋简体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84</cp:revision>
  <dcterms:created xsi:type="dcterms:W3CDTF">2022-05-05T07:14:53Z</dcterms:created>
  <dcterms:modified xsi:type="dcterms:W3CDTF">2023-02-19T16:38:38Z</dcterms:modified>
</cp:coreProperties>
</file>